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1" r:id="rId4"/>
    <p:sldId id="263" r:id="rId5"/>
    <p:sldId id="270" r:id="rId6"/>
    <p:sldId id="269" r:id="rId7"/>
    <p:sldId id="267" r:id="rId8"/>
    <p:sldId id="26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D4B"/>
    <a:srgbClr val="F9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104" d="100"/>
          <a:sy n="104" d="100"/>
        </p:scale>
        <p:origin x="2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65051-690E-4D75-9C2D-0A3214AA8F10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B4BCC-3C59-4F64-9068-DF6881F1F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solidFill>
            <a:srgbClr val="EF8D4B"/>
          </a:solidFill>
          <a:ln>
            <a:solidFill>
              <a:srgbClr val="F9911F"/>
            </a:solidFill>
          </a:ln>
        </p:spPr>
        <p:txBody>
          <a:bodyPr anchor="b"/>
          <a:lstStyle>
            <a:lvl1pPr algn="ctr">
              <a:defRPr sz="6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Lecture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2995749" cy="1655762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Course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4637312" y="3609885"/>
            <a:ext cx="6030687" cy="1655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algn="ctr"/>
            <a:r>
              <a:rPr lang="en-US" b="1" dirty="0"/>
              <a:t>Dr. Attaullah Shah</a:t>
            </a:r>
          </a:p>
          <a:p>
            <a:pPr algn="ctr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www.OpenDoors.Pk</a:t>
            </a:r>
          </a:p>
        </p:txBody>
      </p:sp>
    </p:spTree>
    <p:extLst>
      <p:ext uri="{BB962C8B-B14F-4D97-AF65-F5344CB8AC3E}">
        <p14:creationId xmlns:p14="http://schemas.microsoft.com/office/powerpoint/2010/main" val="25153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3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176963"/>
            <a:ext cx="2971800" cy="56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7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0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1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prstGeom prst="rect">
            <a:avLst/>
          </a:prstGeom>
          <a:solidFill>
            <a:srgbClr val="EF8D4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2427"/>
            <a:ext cx="10515600" cy="453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8FF2-737B-4C87-984C-7C2278DCD225}" type="datetimeFigureOut">
              <a:rPr lang="en-US" smtClean="0"/>
              <a:t>2018-01-29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5073-FA1B-46D5-86C5-5F3E568107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: Rounded Corners 6"/>
          <p:cNvSpPr/>
          <p:nvPr userDrawn="1"/>
        </p:nvSpPr>
        <p:spPr>
          <a:xfrm>
            <a:off x="838200" y="1463040"/>
            <a:ext cx="10515600" cy="11407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Value of Money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Lecture 5: Computer Applications in Finance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2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MOVE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To move data, we shall use </a:t>
            </a:r>
            <a:r>
              <a:rPr lang="en-US" altLang="en-US" b="1" dirty="0">
                <a:solidFill>
                  <a:srgbClr val="0070C0"/>
                </a:solidFill>
                <a:latin typeface="Bell MT" panose="02020503060305020303" pitchFamily="18" charset="0"/>
              </a:rPr>
              <a:t>CUT </a:t>
            </a:r>
            <a:r>
              <a:rPr lang="en-US" altLang="en-US" dirty="0"/>
              <a:t>and</a:t>
            </a:r>
            <a:r>
              <a:rPr lang="en-US" altLang="en-US" b="1" dirty="0">
                <a:solidFill>
                  <a:srgbClr val="0070C0"/>
                </a:solidFill>
                <a:latin typeface="Bell MT" panose="02020503060305020303" pitchFamily="18" charset="0"/>
              </a:rPr>
              <a:t> PASTE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en-US" dirty="0"/>
              <a:t>Right click, </a:t>
            </a:r>
            <a:r>
              <a:rPr lang="en-US" altLang="en-US" sz="3600" b="1" dirty="0">
                <a:solidFill>
                  <a:srgbClr val="0070C0"/>
                </a:solidFill>
                <a:latin typeface="Bell MT" panose="02020503060305020303" pitchFamily="18" charset="0"/>
              </a:rPr>
              <a:t>cut</a:t>
            </a:r>
            <a:endParaRPr lang="en-US" altLang="en-US" b="1" dirty="0">
              <a:solidFill>
                <a:srgbClr val="0070C0"/>
              </a:solidFill>
              <a:latin typeface="Bell MT" panose="02020503060305020303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en-US" dirty="0"/>
              <a:t>Right click, </a:t>
            </a:r>
            <a:r>
              <a:rPr lang="en-US" altLang="en-US" sz="3600" b="1" dirty="0">
                <a:solidFill>
                  <a:srgbClr val="0070C0"/>
                </a:solidFill>
                <a:latin typeface="Bell MT" panose="02020503060305020303" pitchFamily="18" charset="0"/>
              </a:rPr>
              <a:t>paste</a:t>
            </a:r>
            <a:endParaRPr lang="en-US" altLang="en-US" b="1" dirty="0">
              <a:solidFill>
                <a:srgbClr val="0070C0"/>
              </a:solidFill>
              <a:latin typeface="Bell MT" panose="02020503060305020303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en-US" altLang="en-US" dirty="0"/>
          </a:p>
          <a:p>
            <a:r>
              <a:rPr lang="en-US" altLang="en-US" b="1" dirty="0">
                <a:solidFill>
                  <a:srgbClr val="0070C0"/>
                </a:solidFill>
              </a:rPr>
              <a:t>Shortcut:</a:t>
            </a:r>
          </a:p>
          <a:p>
            <a:endParaRPr lang="en-US" altLang="en-US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altLang="en-US" sz="2800" i="1" dirty="0" err="1">
                <a:latin typeface="Bell MT" panose="02020503060305020303" pitchFamily="18" charset="0"/>
              </a:rPr>
              <a:t>Ctr+X</a:t>
            </a:r>
            <a:endParaRPr lang="en-US" altLang="en-US" sz="2800" i="1" dirty="0">
              <a:latin typeface="Bell MT" panose="02020503060305020303" pitchFamily="18" charset="0"/>
            </a:endParaRPr>
          </a:p>
          <a:p>
            <a:pPr marL="457200" lvl="1" indent="0">
              <a:buNone/>
            </a:pPr>
            <a:r>
              <a:rPr lang="en-US" altLang="en-US" sz="2800" i="1" dirty="0" err="1">
                <a:latin typeface="Bell MT" panose="02020503060305020303" pitchFamily="18" charset="0"/>
              </a:rPr>
              <a:t>Ctr+V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3415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Clipboard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42427"/>
            <a:ext cx="4833730" cy="4534536"/>
          </a:xfrm>
        </p:spPr>
        <p:txBody>
          <a:bodyPr/>
          <a:lstStyle/>
          <a:p>
            <a:r>
              <a:rPr lang="en-US" dirty="0"/>
              <a:t>Clipboard can be used to copy and hold multiple items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898" y="1875804"/>
            <a:ext cx="4962069" cy="35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7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1"/>
          <a:stretch/>
        </p:blipFill>
        <p:spPr>
          <a:xfrm>
            <a:off x="6090612" y="629266"/>
            <a:ext cx="6101387" cy="6228734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441683" cy="828473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Fill Data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1709530"/>
            <a:ext cx="5127029" cy="49695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Select the first cell in the range that you want to fill.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the starting value for the series.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a value in the next cell to establish a pattern. 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the cell or cells that contain the starting values.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Drag the fill handle across the range that you want to fill.</a:t>
            </a:r>
          </a:p>
        </p:txBody>
      </p:sp>
    </p:spTree>
    <p:extLst>
      <p:ext uri="{BB962C8B-B14F-4D97-AF65-F5344CB8AC3E}">
        <p14:creationId xmlns:p14="http://schemas.microsoft.com/office/powerpoint/2010/main" val="40234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change display format of numbers from the Home &gt; Number </a:t>
            </a:r>
          </a:p>
          <a:p>
            <a:endParaRPr lang="en-US" dirty="0"/>
          </a:p>
          <a:p>
            <a:r>
              <a:rPr lang="en-US" dirty="0"/>
              <a:t>Change 0.459 to % (45%)</a:t>
            </a:r>
          </a:p>
          <a:p>
            <a:endParaRPr lang="en-US" dirty="0"/>
          </a:p>
          <a:p>
            <a:r>
              <a:rPr lang="en-US" dirty="0"/>
              <a:t>Change 39000 to long date format, (Tuesday, October 10, 2006 )</a:t>
            </a:r>
          </a:p>
          <a:p>
            <a:endParaRPr lang="en-US" dirty="0"/>
          </a:p>
          <a:p>
            <a:r>
              <a:rPr lang="en-US" dirty="0"/>
              <a:t>Change 10000 to currency ($100,000)</a:t>
            </a:r>
          </a:p>
        </p:txBody>
      </p:sp>
    </p:spTree>
    <p:extLst>
      <p:ext uri="{BB962C8B-B14F-4D97-AF65-F5344CB8AC3E}">
        <p14:creationId xmlns:p14="http://schemas.microsoft.com/office/powerpoint/2010/main" val="244964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Painter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the shape, text, picture, or worksheet cell with the formatting you want to copy.</a:t>
            </a:r>
          </a:p>
          <a:p>
            <a:r>
              <a:rPr lang="en-US" dirty="0"/>
              <a:t>Click </a:t>
            </a:r>
            <a:r>
              <a:rPr lang="en-US" b="1" dirty="0"/>
              <a:t>Home</a:t>
            </a:r>
            <a:r>
              <a:rPr lang="en-US" dirty="0"/>
              <a:t>, and in the </a:t>
            </a:r>
            <a:r>
              <a:rPr lang="en-US" b="1" dirty="0"/>
              <a:t>Clipboard</a:t>
            </a:r>
            <a:r>
              <a:rPr lang="en-US" dirty="0"/>
              <a:t> group, click </a:t>
            </a:r>
            <a:r>
              <a:rPr lang="en-US" b="1" dirty="0"/>
              <a:t>Format Painter.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After the pointer changes to a paintbrush, click and drag to select the shape, text, or worksheet cell that you want to format, and then release the mouse button.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06" y="2925715"/>
            <a:ext cx="2733333" cy="14571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664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&gt; Font</a:t>
            </a:r>
          </a:p>
          <a:p>
            <a:r>
              <a:rPr lang="en-US" dirty="0"/>
              <a:t>Can be used for:</a:t>
            </a:r>
          </a:p>
          <a:p>
            <a:pPr lvl="1"/>
            <a:r>
              <a:rPr lang="en-US" dirty="0"/>
              <a:t>Change font style</a:t>
            </a:r>
          </a:p>
          <a:p>
            <a:pPr lvl="1"/>
            <a:r>
              <a:rPr lang="en-US" dirty="0"/>
              <a:t>Font size</a:t>
            </a:r>
          </a:p>
          <a:p>
            <a:pPr lvl="1"/>
            <a:r>
              <a:rPr lang="en-US" dirty="0"/>
              <a:t>Font color</a:t>
            </a:r>
          </a:p>
          <a:p>
            <a:r>
              <a:rPr lang="en-US" dirty="0"/>
              <a:t>Alignment</a:t>
            </a:r>
          </a:p>
          <a:p>
            <a:r>
              <a:rPr lang="en-US" dirty="0"/>
              <a:t>Border</a:t>
            </a:r>
          </a:p>
          <a:p>
            <a:r>
              <a:rPr lang="en-US" dirty="0"/>
              <a:t>Fill</a:t>
            </a:r>
          </a:p>
          <a:p>
            <a:r>
              <a:rPr lang="en-US" dirty="0"/>
              <a:t>Protection					</a:t>
            </a:r>
          </a:p>
        </p:txBody>
      </p:sp>
    </p:spTree>
    <p:extLst>
      <p:ext uri="{BB962C8B-B14F-4D97-AF65-F5344CB8AC3E}">
        <p14:creationId xmlns:p14="http://schemas.microsoft.com/office/powerpoint/2010/main" val="38065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rgbClr val="0070C0"/>
                </a:solidFill>
                <a:latin typeface="Bell MT" panose="02020503060305020303" pitchFamily="18" charset="0"/>
              </a:rPr>
              <a:t>Presets</a:t>
            </a:r>
          </a:p>
          <a:p>
            <a:pPr lvl="1"/>
            <a:r>
              <a:rPr lang="en-US" sz="3600" i="1" dirty="0">
                <a:latin typeface="Bell MT" panose="02020503060305020303" pitchFamily="18" charset="0"/>
              </a:rPr>
              <a:t>Highlight Cells Rules</a:t>
            </a:r>
          </a:p>
          <a:p>
            <a:pPr lvl="1"/>
            <a:r>
              <a:rPr lang="en-US" sz="3600" i="1" dirty="0">
                <a:latin typeface="Bell MT" panose="02020503060305020303" pitchFamily="18" charset="0"/>
              </a:rPr>
              <a:t>Top-Bottom Rule</a:t>
            </a:r>
          </a:p>
          <a:p>
            <a:pPr lvl="1"/>
            <a:r>
              <a:rPr lang="en-US" sz="3600" i="1" dirty="0">
                <a:latin typeface="Bell MT" panose="02020503060305020303" pitchFamily="18" charset="0"/>
              </a:rPr>
              <a:t>Color Scales</a:t>
            </a:r>
          </a:p>
          <a:p>
            <a:pPr lvl="1"/>
            <a:r>
              <a:rPr lang="en-US" sz="3600" i="1" dirty="0">
                <a:latin typeface="Bell MT" panose="02020503060305020303" pitchFamily="18" charset="0"/>
              </a:rPr>
              <a:t>Icon Sets</a:t>
            </a:r>
          </a:p>
        </p:txBody>
      </p:sp>
    </p:spTree>
    <p:extLst>
      <p:ext uri="{BB962C8B-B14F-4D97-AF65-F5344CB8AC3E}">
        <p14:creationId xmlns:p14="http://schemas.microsoft.com/office/powerpoint/2010/main" val="280536447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Formatting – New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 cells that contains</a:t>
            </a:r>
          </a:p>
          <a:p>
            <a:r>
              <a:rPr lang="en-US" dirty="0"/>
              <a:t>Format only top or bottom ranked values</a:t>
            </a:r>
          </a:p>
          <a:p>
            <a:r>
              <a:rPr lang="en-US" dirty="0"/>
              <a:t>Format only values that are above or below average</a:t>
            </a:r>
          </a:p>
          <a:p>
            <a:r>
              <a:rPr lang="en-US" dirty="0"/>
              <a:t>Format only unique or duplicate values</a:t>
            </a:r>
          </a:p>
          <a:p>
            <a:r>
              <a:rPr lang="en-US" dirty="0"/>
              <a:t>Use a formula to determine which cells to format</a:t>
            </a:r>
          </a:p>
          <a:p>
            <a:endParaRPr lang="en-US" dirty="0"/>
          </a:p>
          <a:p>
            <a:r>
              <a:rPr lang="en-US" sz="3600" b="1" dirty="0">
                <a:solidFill>
                  <a:srgbClr val="FF0000"/>
                </a:solidFill>
              </a:rPr>
              <a:t>Assignment = Two Marks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Submit on the course website page</a:t>
            </a:r>
          </a:p>
        </p:txBody>
      </p:sp>
    </p:spTree>
    <p:extLst>
      <p:ext uri="{BB962C8B-B14F-4D97-AF65-F5344CB8AC3E}">
        <p14:creationId xmlns:p14="http://schemas.microsoft.com/office/powerpoint/2010/main" val="263892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258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Bell MT</vt:lpstr>
      <vt:lpstr>Calibri</vt:lpstr>
      <vt:lpstr>Calibri Light</vt:lpstr>
      <vt:lpstr>Office Theme</vt:lpstr>
      <vt:lpstr>Time Value of Money</vt:lpstr>
      <vt:lpstr>MOVE Data</vt:lpstr>
      <vt:lpstr>Clipboard</vt:lpstr>
      <vt:lpstr>Fill Data Series</vt:lpstr>
      <vt:lpstr>Number Formats</vt:lpstr>
      <vt:lpstr>Format Painter</vt:lpstr>
      <vt:lpstr>Font</vt:lpstr>
      <vt:lpstr>Conditional Formatting</vt:lpstr>
      <vt:lpstr>Conditional Formatting – New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Attaullah Shah</dc:creator>
  <cp:lastModifiedBy>Attaullah Shah</cp:lastModifiedBy>
  <cp:revision>33</cp:revision>
  <dcterms:created xsi:type="dcterms:W3CDTF">2017-01-25T05:55:33Z</dcterms:created>
  <dcterms:modified xsi:type="dcterms:W3CDTF">2018-01-29T05:06:14Z</dcterms:modified>
</cp:coreProperties>
</file>