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3" r:id="rId5"/>
    <p:sldId id="266" r:id="rId6"/>
    <p:sldId id="267" r:id="rId7"/>
    <p:sldId id="268" r:id="rId8"/>
    <p:sldId id="261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D4B"/>
    <a:srgbClr val="F991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65051-690E-4D75-9C2D-0A3214AA8F10}" type="datetimeFigureOut">
              <a:rPr lang="en-US" smtClean="0"/>
              <a:t>2017-02-01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B4BCC-3C59-4F64-9068-DF6881F1F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6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4855BE4-E8C5-4717-A3BD-013DEF00C7B1}" type="slidenum">
              <a:rPr lang="en-US" altLang="en-US" sz="1200"/>
              <a:pPr algn="r" eaLnBrk="1" hangingPunct="1"/>
              <a:t>2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6896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solidFill>
            <a:srgbClr val="EF8D4B"/>
          </a:solidFill>
          <a:ln>
            <a:solidFill>
              <a:srgbClr val="F9911F"/>
            </a:solidFill>
          </a:ln>
        </p:spPr>
        <p:txBody>
          <a:bodyPr anchor="b"/>
          <a:lstStyle>
            <a:lvl1pPr algn="ctr">
              <a:defRPr sz="6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Lecture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2995749" cy="1655762"/>
          </a:xfrm>
          <a:solidFill>
            <a:schemeClr val="accent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Course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2017-02-01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176963"/>
            <a:ext cx="2971800" cy="561579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4637312" y="3609885"/>
            <a:ext cx="6030687" cy="1655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  <a:p>
            <a:pPr algn="ctr"/>
            <a:r>
              <a:rPr lang="en-US" b="1" dirty="0"/>
              <a:t>Dr. Attaullah Shah</a:t>
            </a:r>
          </a:p>
          <a:p>
            <a:pPr algn="ctr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www.OpenDoors.Pk</a:t>
            </a:r>
          </a:p>
        </p:txBody>
      </p:sp>
    </p:spTree>
    <p:extLst>
      <p:ext uri="{BB962C8B-B14F-4D97-AF65-F5344CB8AC3E}">
        <p14:creationId xmlns:p14="http://schemas.microsoft.com/office/powerpoint/2010/main" val="251537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2017-02-01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3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2017-02-01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0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2017-02-01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176963"/>
            <a:ext cx="2971800" cy="56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40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2017-02-01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2017-02-01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2017-02-01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75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2017-02-01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3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2017-02-01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0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2017-02-01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5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2017-02-01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1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2601"/>
          </a:xfrm>
          <a:prstGeom prst="rect">
            <a:avLst/>
          </a:prstGeom>
          <a:solidFill>
            <a:srgbClr val="EF8D4B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42427"/>
            <a:ext cx="10515600" cy="453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88FF2-737B-4C87-984C-7C2278DCD225}" type="datetimeFigureOut">
              <a:rPr lang="en-US" smtClean="0"/>
              <a:t>2017-02-01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: Rounded Corners 6"/>
          <p:cNvSpPr/>
          <p:nvPr userDrawn="1"/>
        </p:nvSpPr>
        <p:spPr>
          <a:xfrm>
            <a:off x="838200" y="1463040"/>
            <a:ext cx="10515600" cy="11407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MS Excel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Lecture 2: Computer Applications in Finance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2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1635" y="368301"/>
            <a:ext cx="10575235" cy="900113"/>
          </a:xfrm>
        </p:spPr>
        <p:txBody>
          <a:bodyPr/>
          <a:lstStyle/>
          <a:p>
            <a:pPr eaLnBrk="1" hangingPunct="1"/>
            <a:r>
              <a:rPr lang="en-US" altLang="en-US" sz="4100" dirty="0">
                <a:ea typeface="ＭＳ Ｐゴシック" panose="020B0600070205080204" pitchFamily="34" charset="-128"/>
              </a:rPr>
              <a:t>Functions : ABS</a:t>
            </a:r>
          </a:p>
        </p:txBody>
      </p:sp>
      <p:sp>
        <p:nvSpPr>
          <p:cNvPr id="45060" name="TextBox 8"/>
          <p:cNvSpPr txBox="1">
            <a:spLocks noChangeArrowheads="1"/>
          </p:cNvSpPr>
          <p:nvPr/>
        </p:nvSpPr>
        <p:spPr bwMode="auto">
          <a:xfrm>
            <a:off x="1106557" y="3183731"/>
            <a:ext cx="893859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70C0"/>
                </a:solidFill>
              </a:rPr>
              <a:t>Example: </a:t>
            </a:r>
          </a:p>
          <a:p>
            <a:pPr eaLnBrk="1" hangingPunct="1"/>
            <a:endParaRPr lang="en-US" altLang="en-US" sz="2400" b="1" dirty="0">
              <a:solidFill>
                <a:srgbClr val="0070C0"/>
              </a:solidFill>
            </a:endParaRPr>
          </a:p>
          <a:p>
            <a:pPr eaLnBrk="1" hangingPunct="1"/>
            <a:r>
              <a:rPr lang="en-US" altLang="en-US" sz="3600" i="1" dirty="0">
                <a:latin typeface="Bell MT" panose="02020503060305020303" pitchFamily="18" charset="0"/>
              </a:rPr>
              <a:t>=</a:t>
            </a:r>
            <a:r>
              <a:rPr lang="en-US" altLang="en-US" sz="3600" i="1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</a:rPr>
              <a:t>abs</a:t>
            </a:r>
            <a:r>
              <a:rPr lang="en-US" altLang="en-US" sz="3600" i="1" dirty="0">
                <a:latin typeface="Bell MT" panose="02020503060305020303" pitchFamily="18" charset="0"/>
              </a:rPr>
              <a:t>(-51) </a:t>
            </a:r>
          </a:p>
          <a:p>
            <a:pPr eaLnBrk="1" hangingPunct="1"/>
            <a:endParaRPr lang="en-US" altLang="en-US" sz="3600" i="1" dirty="0">
              <a:latin typeface="Bell MT" panose="02020503060305020303" pitchFamily="18" charset="0"/>
            </a:endParaRPr>
          </a:p>
          <a:p>
            <a:pPr eaLnBrk="1" hangingPunct="1"/>
            <a:r>
              <a:rPr lang="en-US" altLang="en-US" sz="2400" dirty="0"/>
              <a:t>will result in 51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1106557" y="1347941"/>
            <a:ext cx="7239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Abs Function is used to find absolute value of a supplied number</a:t>
            </a:r>
          </a:p>
        </p:txBody>
      </p:sp>
    </p:spTree>
    <p:extLst>
      <p:ext uri="{BB962C8B-B14F-4D97-AF65-F5344CB8AC3E}">
        <p14:creationId xmlns:p14="http://schemas.microsoft.com/office/powerpoint/2010/main" val="41326857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51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Functions :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 returns the product of a supplied list of numbers</a:t>
            </a:r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Example: </a:t>
            </a:r>
          </a:p>
          <a:p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600" i="1" dirty="0">
                <a:latin typeface="Bell MT" panose="02020503060305020303" pitchFamily="18" charset="0"/>
              </a:rPr>
              <a:t>=</a:t>
            </a:r>
            <a:r>
              <a:rPr lang="en-US" sz="3600" i="1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</a:rPr>
              <a:t>product</a:t>
            </a:r>
            <a:r>
              <a:rPr lang="en-US" sz="3600" i="1" dirty="0">
                <a:latin typeface="Bell MT" panose="02020503060305020303" pitchFamily="18" charset="0"/>
              </a:rPr>
              <a:t>(A1:A6)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above will find product of all values in the range A1 to A5</a:t>
            </a:r>
          </a:p>
        </p:txBody>
      </p:sp>
    </p:spTree>
    <p:extLst>
      <p:ext uri="{BB962C8B-B14F-4D97-AF65-F5344CB8AC3E}">
        <p14:creationId xmlns:p14="http://schemas.microsoft.com/office/powerpoint/2010/main" val="3796434156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Functions : SUMPRODUCT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Returns the sum of the products of corresponding values in two or more supplied arrays</a:t>
            </a:r>
          </a:p>
          <a:p>
            <a:endParaRPr lang="en-US" dirty="0"/>
          </a:p>
          <a:p>
            <a:r>
              <a:rPr lang="en-US" sz="3200" b="1" dirty="0">
                <a:solidFill>
                  <a:srgbClr val="0070C0"/>
                </a:solidFill>
              </a:rPr>
              <a:t>Example</a:t>
            </a:r>
          </a:p>
          <a:p>
            <a:r>
              <a:rPr lang="en-US" sz="3600" i="1" dirty="0">
                <a:latin typeface="Bell MT" panose="02020503060305020303" pitchFamily="18" charset="0"/>
              </a:rPr>
              <a:t>=</a:t>
            </a:r>
            <a:r>
              <a:rPr lang="en-US" sz="3600" i="1" dirty="0" err="1">
                <a:solidFill>
                  <a:srgbClr val="0070C0"/>
                </a:solidFill>
                <a:latin typeface="Bell MT" panose="02020503060305020303" pitchFamily="18" charset="0"/>
              </a:rPr>
              <a:t>sumproduct</a:t>
            </a:r>
            <a:r>
              <a:rPr lang="en-US" sz="3600" i="1" dirty="0">
                <a:latin typeface="Bell MT" panose="02020503060305020303" pitchFamily="18" charset="0"/>
              </a:rPr>
              <a:t>(A1:A6, B1:B6)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above will first multiply each cell of column A with corresponding cell of column B and then find sum of the product terms.</a:t>
            </a:r>
          </a:p>
        </p:txBody>
      </p:sp>
    </p:spTree>
    <p:extLst>
      <p:ext uri="{BB962C8B-B14F-4D97-AF65-F5344CB8AC3E}">
        <p14:creationId xmlns:p14="http://schemas.microsoft.com/office/powerpoint/2010/main" val="40234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2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07030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04" y="642988"/>
            <a:ext cx="2688269" cy="5571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Exercise : using SUMPRODUCT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Assume that you buy: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 4 mobile phones for </a:t>
            </a:r>
            <a:r>
              <a:rPr lang="en-US" sz="2800" dirty="0" err="1">
                <a:solidFill>
                  <a:schemeClr val="bg1"/>
                </a:solidFill>
              </a:rPr>
              <a:t>Rs</a:t>
            </a:r>
            <a:r>
              <a:rPr lang="en-US" sz="2800" dirty="0">
                <a:solidFill>
                  <a:schemeClr val="bg1"/>
                </a:solidFill>
              </a:rPr>
              <a:t>. 15000 each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5 mobile phones for </a:t>
            </a:r>
            <a:r>
              <a:rPr lang="en-US" sz="2800" dirty="0" err="1">
                <a:solidFill>
                  <a:schemeClr val="bg1"/>
                </a:solidFill>
              </a:rPr>
              <a:t>Rs</a:t>
            </a:r>
            <a:r>
              <a:rPr lang="en-US" sz="2800" dirty="0">
                <a:solidFill>
                  <a:schemeClr val="bg1"/>
                </a:solidFill>
              </a:rPr>
              <a:t>. 12000 each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And 2 mobile phones for </a:t>
            </a:r>
            <a:r>
              <a:rPr lang="en-US" sz="2800" dirty="0" err="1">
                <a:solidFill>
                  <a:schemeClr val="bg1"/>
                </a:solidFill>
              </a:rPr>
              <a:t>Rs</a:t>
            </a:r>
            <a:r>
              <a:rPr lang="en-US" sz="2800" dirty="0">
                <a:solidFill>
                  <a:schemeClr val="bg1"/>
                </a:solidFill>
              </a:rPr>
              <a:t>. 20000 each</a:t>
            </a:r>
          </a:p>
          <a:p>
            <a:pPr lvl="1"/>
            <a:endParaRPr lang="en-US" sz="2000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Question: What is the average price per mobile phone?</a:t>
            </a:r>
          </a:p>
          <a:p>
            <a:pPr lvl="1"/>
            <a:endParaRPr lang="en-US" sz="2000" dirty="0">
              <a:solidFill>
                <a:schemeClr val="bg1"/>
              </a:solidFill>
            </a:endParaRPr>
          </a:p>
          <a:p>
            <a:pPr lvl="1"/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63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61" r="36731" b="11476"/>
          <a:stretch/>
        </p:blipFill>
        <p:spPr bwMode="auto">
          <a:xfrm>
            <a:off x="859435" y="2428405"/>
            <a:ext cx="10147787" cy="332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653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3" r="20618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6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>
            <a:solidFill>
              <a:srgbClr val="724A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/>
              <a:t>SUMPRODUCT: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/>
              <a:t>If you have invested </a:t>
            </a:r>
            <a:r>
              <a:rPr lang="en-US" sz="3600" dirty="0" err="1"/>
              <a:t>Rs</a:t>
            </a:r>
            <a:r>
              <a:rPr lang="en-US" sz="3600" dirty="0"/>
              <a:t>. 30000 in ABL which has a return of 20%</a:t>
            </a:r>
          </a:p>
          <a:p>
            <a:r>
              <a:rPr lang="en-US" sz="3600" dirty="0"/>
              <a:t>And invested </a:t>
            </a:r>
            <a:r>
              <a:rPr lang="en-US" sz="3600" dirty="0" err="1"/>
              <a:t>Rs</a:t>
            </a:r>
            <a:r>
              <a:rPr lang="en-US" sz="3600" dirty="0"/>
              <a:t>. 50000 in OGDC, which has a return of 15%, what is the average return of this portfolio?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894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Functions : LN and EXP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LN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finds the natural log of a number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EXP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Returns </a:t>
            </a:r>
            <a:r>
              <a:rPr lang="en-US" sz="4800" i="1" dirty="0">
                <a:latin typeface="Bell MT" panose="02020503060305020303" pitchFamily="18" charset="0"/>
              </a:rPr>
              <a:t>e</a:t>
            </a:r>
            <a:r>
              <a:rPr lang="en-US" dirty="0"/>
              <a:t> raised to a given power or the anti log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Examples: </a:t>
            </a: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4000" dirty="0">
                <a:latin typeface="Bell MT" panose="02020503060305020303" pitchFamily="18" charset="0"/>
              </a:rPr>
              <a:t>=</a:t>
            </a:r>
            <a:r>
              <a:rPr lang="en-US" sz="4000" i="1" dirty="0">
                <a:solidFill>
                  <a:srgbClr val="0070C0"/>
                </a:solidFill>
                <a:latin typeface="Bell MT" panose="02020503060305020303" pitchFamily="18" charset="0"/>
              </a:rPr>
              <a:t>LN</a:t>
            </a:r>
            <a:r>
              <a:rPr lang="en-US" sz="4000" i="1" dirty="0">
                <a:latin typeface="Bell MT" panose="02020503060305020303" pitchFamily="18" charset="0"/>
              </a:rPr>
              <a:t>(10) = 2.302</a:t>
            </a:r>
          </a:p>
          <a:p>
            <a:pPr marL="0" indent="0">
              <a:buNone/>
            </a:pPr>
            <a:r>
              <a:rPr lang="en-US" sz="4000" i="1" dirty="0">
                <a:latin typeface="Bell MT" panose="02020503060305020303" pitchFamily="18" charset="0"/>
              </a:rPr>
              <a:t>=</a:t>
            </a:r>
            <a:r>
              <a:rPr lang="en-US" sz="4000" i="1" dirty="0">
                <a:solidFill>
                  <a:srgbClr val="0070C0"/>
                </a:solidFill>
                <a:latin typeface="Bell MT" panose="02020503060305020303" pitchFamily="18" charset="0"/>
              </a:rPr>
              <a:t>EXP</a:t>
            </a:r>
            <a:r>
              <a:rPr lang="en-US" sz="4000" i="1" dirty="0">
                <a:latin typeface="Bell MT" panose="02020503060305020303" pitchFamily="18" charset="0"/>
              </a:rPr>
              <a:t>(2.302) = 10</a:t>
            </a:r>
          </a:p>
        </p:txBody>
      </p:sp>
    </p:spTree>
    <p:extLst>
      <p:ext uri="{BB962C8B-B14F-4D97-AF65-F5344CB8AC3E}">
        <p14:creationId xmlns:p14="http://schemas.microsoft.com/office/powerpoint/2010/main" val="2805364472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6134677" y="303591"/>
            <a:ext cx="573559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79571" b="39739"/>
          <a:stretch/>
        </p:blipFill>
        <p:spPr>
          <a:xfrm>
            <a:off x="974962" y="303591"/>
            <a:ext cx="4903312" cy="60849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2598" y="640263"/>
            <a:ext cx="5221266" cy="1344975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>
                <a:ea typeface="ＭＳ Ｐゴシック" panose="020B0600070205080204" pitchFamily="34" charset="-128"/>
              </a:rPr>
              <a:t>Functions : SUMIF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1903" y="2121763"/>
            <a:ext cx="5235490" cy="3773010"/>
          </a:xfrm>
        </p:spPr>
        <p:txBody>
          <a:bodyPr>
            <a:normAutofit/>
          </a:bodyPr>
          <a:lstStyle/>
          <a:p>
            <a:r>
              <a:rPr lang="en-US" sz="2000" dirty="0"/>
              <a:t>Adds the cells in a supplied range, that satisfy a given criteria</a:t>
            </a:r>
          </a:p>
          <a:p>
            <a:endParaRPr lang="en-US" altLang="en-US" sz="2000" dirty="0">
              <a:ea typeface="ＭＳ Ｐゴシック" panose="020B0600070205080204" pitchFamily="34" charset="-128"/>
            </a:endParaRPr>
          </a:p>
          <a:p>
            <a:r>
              <a:rPr lang="en-US" altLang="en-US" sz="2000" dirty="0">
                <a:ea typeface="ＭＳ Ｐゴシック" panose="020B0600070205080204" pitchFamily="34" charset="-128"/>
              </a:rPr>
              <a:t>Example: </a:t>
            </a:r>
          </a:p>
          <a:p>
            <a:endParaRPr lang="en-US" altLang="en-US" sz="2000" dirty="0">
              <a:ea typeface="ＭＳ Ｐゴシック" panose="020B0600070205080204" pitchFamily="34" charset="-128"/>
            </a:endParaRPr>
          </a:p>
          <a:p>
            <a:r>
              <a:rPr lang="en-US" altLang="en-US" i="1" dirty="0">
                <a:latin typeface="Bell MT" panose="02020503060305020303" pitchFamily="18" charset="0"/>
                <a:ea typeface="ＭＳ Ｐゴシック" panose="020B0600070205080204" pitchFamily="34" charset="-128"/>
              </a:rPr>
              <a:t>=</a:t>
            </a:r>
            <a:r>
              <a:rPr lang="en-US" altLang="en-US" i="1" dirty="0">
                <a:solidFill>
                  <a:srgbClr val="0070C0"/>
                </a:solidFill>
                <a:latin typeface="Bell MT" panose="02020503060305020303" pitchFamily="18" charset="0"/>
                <a:ea typeface="ＭＳ Ｐゴシック" panose="020B0600070205080204" pitchFamily="34" charset="-128"/>
              </a:rPr>
              <a:t>SUMIF</a:t>
            </a:r>
            <a:r>
              <a:rPr lang="en-US" altLang="en-US" i="1" dirty="0">
                <a:latin typeface="Bell MT" panose="02020503060305020303" pitchFamily="18" charset="0"/>
                <a:ea typeface="ＭＳ Ｐゴシック" panose="020B0600070205080204" pitchFamily="34" charset="-128"/>
              </a:rPr>
              <a:t>(</a:t>
            </a:r>
            <a:r>
              <a:rPr lang="en-US" altLang="en-US" i="1" dirty="0">
                <a:solidFill>
                  <a:srgbClr val="0070C0"/>
                </a:solidFill>
                <a:latin typeface="Bell MT" panose="02020503060305020303" pitchFamily="18" charset="0"/>
                <a:ea typeface="ＭＳ Ｐゴシック" panose="020B0600070205080204" pitchFamily="34" charset="-128"/>
              </a:rPr>
              <a:t>A2:A4</a:t>
            </a:r>
            <a:r>
              <a:rPr lang="en-US" altLang="en-US" i="1" dirty="0">
                <a:latin typeface="Bell MT" panose="02020503060305020303" pitchFamily="18" charset="0"/>
                <a:ea typeface="ＭＳ Ｐゴシック" panose="020B0600070205080204" pitchFamily="34" charset="-128"/>
              </a:rPr>
              <a:t>,"KPK",</a:t>
            </a:r>
            <a:r>
              <a:rPr lang="en-US" altLang="en-US" i="1" dirty="0">
                <a:solidFill>
                  <a:srgbClr val="FF0000"/>
                </a:solidFill>
                <a:latin typeface="Bell MT" panose="02020503060305020303" pitchFamily="18" charset="0"/>
                <a:ea typeface="ＭＳ Ｐゴシック" panose="020B0600070205080204" pitchFamily="34" charset="-128"/>
              </a:rPr>
              <a:t>B2:B4</a:t>
            </a:r>
            <a:r>
              <a:rPr lang="en-US" altLang="en-US" i="1" dirty="0">
                <a:latin typeface="Bell MT" panose="02020503060305020303" pitchFamily="18" charset="0"/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i="1" dirty="0">
                <a:latin typeface="Bell MT" panose="02020503060305020303" pitchFamily="18" charset="0"/>
                <a:ea typeface="ＭＳ Ｐゴシック" panose="020B0600070205080204" pitchFamily="34" charset="-128"/>
              </a:rPr>
              <a:t>The answer should be 1800</a:t>
            </a:r>
          </a:p>
        </p:txBody>
      </p:sp>
    </p:spTree>
    <p:extLst>
      <p:ext uri="{BB962C8B-B14F-4D97-AF65-F5344CB8AC3E}">
        <p14:creationId xmlns:p14="http://schemas.microsoft.com/office/powerpoint/2010/main" val="3685402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270</Words>
  <Application>Microsoft Office PowerPoint</Application>
  <PresentationFormat>Widescreen</PresentationFormat>
  <Paragraphs>54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Bell MT</vt:lpstr>
      <vt:lpstr>Calibri</vt:lpstr>
      <vt:lpstr>Calibri Light</vt:lpstr>
      <vt:lpstr>Office Theme</vt:lpstr>
      <vt:lpstr>MS Excel Functions</vt:lpstr>
      <vt:lpstr>Functions : ABS</vt:lpstr>
      <vt:lpstr>Functions : PRODUCT</vt:lpstr>
      <vt:lpstr>Functions : SUMPRODUCT</vt:lpstr>
      <vt:lpstr>Exercise : using SUMPRODUCT</vt:lpstr>
      <vt:lpstr>Solution</vt:lpstr>
      <vt:lpstr>SUMPRODUCT: Example 2</vt:lpstr>
      <vt:lpstr>Functions : LN and EXP</vt:lpstr>
      <vt:lpstr>Functions : SUMIF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Attaullah Shah</dc:creator>
  <cp:lastModifiedBy>Attaullah Shah</cp:lastModifiedBy>
  <cp:revision>21</cp:revision>
  <dcterms:created xsi:type="dcterms:W3CDTF">2017-01-25T05:55:33Z</dcterms:created>
  <dcterms:modified xsi:type="dcterms:W3CDTF">2017-02-01T04:24:12Z</dcterms:modified>
</cp:coreProperties>
</file>