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3" r:id="rId5"/>
    <p:sldId id="261" r:id="rId6"/>
    <p:sldId id="260" r:id="rId7"/>
    <p:sldId id="264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D4B"/>
    <a:srgbClr val="F99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65051-690E-4D75-9C2D-0A3214AA8F10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B4BCC-3C59-4F64-9068-DF6881F1F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6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4855BE4-E8C5-4717-A3BD-013DEF00C7B1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89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solidFill>
            <a:srgbClr val="EF8D4B"/>
          </a:solidFill>
          <a:ln>
            <a:solidFill>
              <a:srgbClr val="F9911F"/>
            </a:solidFill>
          </a:ln>
        </p:spPr>
        <p:txBody>
          <a:bodyPr anchor="b"/>
          <a:lstStyle>
            <a:lvl1pPr algn="ctr">
              <a:defRPr sz="6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Lecture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2995749" cy="1655762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Course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176963"/>
            <a:ext cx="2971800" cy="561579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4637312" y="3609885"/>
            <a:ext cx="6030687" cy="1655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  <a:p>
            <a:pPr algn="ctr"/>
            <a:r>
              <a:rPr lang="en-US" b="1" dirty="0"/>
              <a:t>Dr. Attaullah Shah</a:t>
            </a:r>
          </a:p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www.OpenDoors.Pk</a:t>
            </a:r>
          </a:p>
        </p:txBody>
      </p:sp>
    </p:spTree>
    <p:extLst>
      <p:ext uri="{BB962C8B-B14F-4D97-AF65-F5344CB8AC3E}">
        <p14:creationId xmlns:p14="http://schemas.microsoft.com/office/powerpoint/2010/main" val="25153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3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176963"/>
            <a:ext cx="2971800" cy="56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0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7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0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5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1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2601"/>
          </a:xfrm>
          <a:prstGeom prst="rect">
            <a:avLst/>
          </a:prstGeom>
          <a:solidFill>
            <a:srgbClr val="EF8D4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42427"/>
            <a:ext cx="10515600" cy="453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8FF2-737B-4C87-984C-7C2278DCD225}" type="datetimeFigureOut">
              <a:rPr lang="en-US" smtClean="0"/>
              <a:t>2017-01-25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: Rounded Corners 6"/>
          <p:cNvSpPr/>
          <p:nvPr userDrawn="1"/>
        </p:nvSpPr>
        <p:spPr>
          <a:xfrm>
            <a:off x="838200" y="1463040"/>
            <a:ext cx="10515600" cy="11407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MS Excel Environment and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Computer Applications in Finance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2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1635" y="368301"/>
            <a:ext cx="10575235" cy="900113"/>
          </a:xfrm>
        </p:spPr>
        <p:txBody>
          <a:bodyPr/>
          <a:lstStyle/>
          <a:p>
            <a:pPr eaLnBrk="1" hangingPunct="1"/>
            <a:r>
              <a:rPr lang="en-US" altLang="en-US" sz="4100" dirty="0">
                <a:ea typeface="ＭＳ Ｐゴシック" panose="020B0600070205080204" pitchFamily="34" charset="-128"/>
              </a:rPr>
              <a:t>Excel Basics</a:t>
            </a:r>
          </a:p>
        </p:txBody>
      </p:sp>
      <p:sp>
        <p:nvSpPr>
          <p:cNvPr id="45059" name="TextBox 7"/>
          <p:cNvSpPr txBox="1">
            <a:spLocks noChangeArrowheads="1"/>
          </p:cNvSpPr>
          <p:nvPr/>
        </p:nvSpPr>
        <p:spPr bwMode="auto">
          <a:xfrm>
            <a:off x="1364974" y="2757596"/>
            <a:ext cx="3352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This is a </a:t>
            </a:r>
            <a:r>
              <a:rPr lang="en-US" altLang="en-US" sz="2400" b="1" dirty="0"/>
              <a:t>row</a:t>
            </a:r>
            <a:r>
              <a:rPr lang="en-US" altLang="en-US" sz="2400" dirty="0"/>
              <a:t>.  </a:t>
            </a:r>
          </a:p>
          <a:p>
            <a:pPr eaLnBrk="1" hangingPunct="1"/>
            <a:r>
              <a:rPr lang="en-US" altLang="en-US" sz="2400" dirty="0"/>
              <a:t>Rows are represented by </a:t>
            </a:r>
            <a:r>
              <a:rPr lang="en-US" altLang="en-US" sz="2400" b="1" dirty="0"/>
              <a:t>numbers</a:t>
            </a:r>
            <a:r>
              <a:rPr lang="en-US" altLang="en-US" sz="2400" dirty="0"/>
              <a:t> along the side of the sheet.</a:t>
            </a:r>
          </a:p>
        </p:txBody>
      </p:sp>
      <p:sp>
        <p:nvSpPr>
          <p:cNvPr id="45060" name="TextBox 8"/>
          <p:cNvSpPr txBox="1">
            <a:spLocks noChangeArrowheads="1"/>
          </p:cNvSpPr>
          <p:nvPr/>
        </p:nvSpPr>
        <p:spPr bwMode="auto">
          <a:xfrm>
            <a:off x="1106557" y="4707731"/>
            <a:ext cx="3276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This is a </a:t>
            </a:r>
            <a:r>
              <a:rPr lang="en-US" altLang="en-US" sz="2400" b="1" dirty="0"/>
              <a:t>column</a:t>
            </a:r>
            <a:r>
              <a:rPr lang="en-US" altLang="en-US" sz="2400" dirty="0"/>
              <a:t>.  </a:t>
            </a:r>
          </a:p>
          <a:p>
            <a:pPr eaLnBrk="1" hangingPunct="1"/>
            <a:r>
              <a:rPr lang="en-US" altLang="en-US" sz="2400" dirty="0"/>
              <a:t>Columns are represented by </a:t>
            </a:r>
            <a:r>
              <a:rPr lang="en-US" altLang="en-US" sz="2400" b="1" dirty="0"/>
              <a:t>letters</a:t>
            </a:r>
            <a:r>
              <a:rPr lang="en-US" altLang="en-US" sz="2400" dirty="0"/>
              <a:t> across the top of the sheet.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1106557" y="1347941"/>
            <a:ext cx="7239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Excel spreadsheets organize information (text and numbers) by rows and columns:</a:t>
            </a:r>
          </a:p>
        </p:txBody>
      </p:sp>
      <p:pic>
        <p:nvPicPr>
          <p:cNvPr id="45062" name="Picture 13" descr="Exce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32026"/>
            <a:ext cx="3505200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14" descr="Exce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955" y="4827819"/>
            <a:ext cx="11064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5133664" y="4040266"/>
            <a:ext cx="6096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5400000" flipV="1">
            <a:off x="5693500" y="5460728"/>
            <a:ext cx="6096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685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Excel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199322" y="1746182"/>
            <a:ext cx="3886200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A </a:t>
            </a:r>
            <a:r>
              <a:rPr lang="en-US" altLang="en-US" sz="2400" b="1" dirty="0"/>
              <a:t>cell</a:t>
            </a:r>
            <a:r>
              <a:rPr lang="en-US" altLang="en-US" sz="2400" dirty="0"/>
              <a:t> is the intersection between a column and a row. 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Each cell is named for the column letter and row number that intersect to make it.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6" name="Picture 9" descr="Excel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52201"/>
            <a:ext cx="34147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4341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Add, delete columns and 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Insert columns: </a:t>
            </a:r>
            <a:r>
              <a:rPr lang="en-US" dirty="0"/>
              <a:t>right click on the column headers, i.e. letters A, B, </a:t>
            </a:r>
            <a:r>
              <a:rPr lang="en-US" dirty="0" err="1"/>
              <a:t>etc</a:t>
            </a:r>
            <a:r>
              <a:rPr lang="en-US" dirty="0"/>
              <a:t>, and click insert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Delete columns: </a:t>
            </a:r>
            <a:r>
              <a:rPr lang="en-US" dirty="0"/>
              <a:t>right click on column headers, and click delete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Insert rows: </a:t>
            </a:r>
            <a:r>
              <a:rPr lang="en-US" dirty="0"/>
              <a:t>right click on extreme left row headers, i.e. the numbers 1, 2, </a:t>
            </a:r>
            <a:r>
              <a:rPr lang="en-US" dirty="0" err="1"/>
              <a:t>etc</a:t>
            </a:r>
            <a:r>
              <a:rPr lang="en-US" dirty="0"/>
              <a:t>, and click insert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Delete rows: </a:t>
            </a:r>
            <a:r>
              <a:rPr lang="en-US" dirty="0"/>
              <a:t>as above, click delete</a:t>
            </a:r>
          </a:p>
        </p:txBody>
      </p:sp>
    </p:spTree>
    <p:extLst>
      <p:ext uri="{BB962C8B-B14F-4D97-AF65-F5344CB8AC3E}">
        <p14:creationId xmlns:p14="http://schemas.microsoft.com/office/powerpoint/2010/main" val="402349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Workbooks and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Workbook : </a:t>
            </a:r>
          </a:p>
          <a:p>
            <a:pPr marL="0" indent="0">
              <a:buNone/>
            </a:pPr>
            <a:r>
              <a:rPr lang="en-US" dirty="0"/>
              <a:t>A workbook is an Excel file that contains one or more worksheets. </a:t>
            </a:r>
          </a:p>
          <a:p>
            <a:endParaRPr lang="en-US" dirty="0"/>
          </a:p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Worksheets:</a:t>
            </a:r>
          </a:p>
          <a:p>
            <a:r>
              <a:rPr lang="en-US" dirty="0"/>
              <a:t> An Excel worksheet is a single spreadsheet that contains cells organized by rows and columns.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644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Formulas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Formulas are equations that perform calculations in your spreadsheet. Formulas always begin with an equals sign (=). When you enter an equals sign into a cell, you are basically telling Excel to “calculate this.”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 dirty="0">
              <a:ea typeface="ＭＳ Ｐゴシック" panose="020B0600070205080204" pitchFamily="34" charset="-128"/>
            </a:endParaRP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Functions are Excel-defined formulas. They take data you select and enter, perform calculations on them, and return value(s).</a:t>
            </a:r>
          </a:p>
        </p:txBody>
      </p:sp>
    </p:spTree>
    <p:extLst>
      <p:ext uri="{BB962C8B-B14F-4D97-AF65-F5344CB8AC3E}">
        <p14:creationId xmlns:p14="http://schemas.microsoft.com/office/powerpoint/2010/main" val="368540239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 descr="Fig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917" y="1642427"/>
            <a:ext cx="9594166" cy="46391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052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Relative Reference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/>
              <a:t>By default, Excel uses relative reference. These references change based on the relative position of rows and columns. For example, =A5, when copied one cell down, it becomes =A6</a:t>
            </a:r>
          </a:p>
          <a:p>
            <a:endParaRPr lang="en-US" dirty="0"/>
          </a:p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Absolute references</a:t>
            </a:r>
          </a:p>
          <a:p>
            <a:r>
              <a:rPr lang="en-US" dirty="0"/>
              <a:t> Absolute references do not change when copied to other cells. These references have $ 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6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Reference: Example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-1" r="80961" b="42585"/>
          <a:stretch/>
        </p:blipFill>
        <p:spPr>
          <a:xfrm>
            <a:off x="6268278" y="1855304"/>
            <a:ext cx="4837044" cy="34163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200" y="1855304"/>
            <a:ext cx="4161183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Enter the data in Excel sheet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Copy cell </a:t>
            </a:r>
            <a:r>
              <a:rPr lang="en-US" sz="3200" dirty="0">
                <a:solidFill>
                  <a:schemeClr val="accent1"/>
                </a:solidFill>
              </a:rPr>
              <a:t>B2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 to </a:t>
            </a:r>
            <a:r>
              <a:rPr lang="en-US" sz="3200" dirty="0">
                <a:solidFill>
                  <a:schemeClr val="accent1"/>
                </a:solidFill>
              </a:rPr>
              <a:t>B3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Double click on </a:t>
            </a:r>
            <a:r>
              <a:rPr lang="en-US" sz="3200" dirty="0">
                <a:solidFill>
                  <a:schemeClr val="accent1"/>
                </a:solidFill>
              </a:rPr>
              <a:t>B3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Do you see any change?</a:t>
            </a:r>
          </a:p>
        </p:txBody>
      </p:sp>
    </p:spTree>
    <p:extLst>
      <p:ext uri="{BB962C8B-B14F-4D97-AF65-F5344CB8AC3E}">
        <p14:creationId xmlns:p14="http://schemas.microsoft.com/office/powerpoint/2010/main" val="383960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288</Words>
  <Application>Microsoft Office PowerPoint</Application>
  <PresentationFormat>Widescreen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Wingdings</vt:lpstr>
      <vt:lpstr>Office Theme</vt:lpstr>
      <vt:lpstr>MS Excel Environment and Functions</vt:lpstr>
      <vt:lpstr>Excel Basics</vt:lpstr>
      <vt:lpstr>Excel Basics</vt:lpstr>
      <vt:lpstr>Add, delete columns and rows</vt:lpstr>
      <vt:lpstr>Workbooks and Sheets</vt:lpstr>
      <vt:lpstr>Formulas and Functions</vt:lpstr>
      <vt:lpstr>Examples of  Functions</vt:lpstr>
      <vt:lpstr>Cell References</vt:lpstr>
      <vt:lpstr>Relative Reference: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Attaullah Shah</dc:creator>
  <cp:lastModifiedBy>Attaullah Shah</cp:lastModifiedBy>
  <cp:revision>10</cp:revision>
  <dcterms:created xsi:type="dcterms:W3CDTF">2017-01-25T05:55:33Z</dcterms:created>
  <dcterms:modified xsi:type="dcterms:W3CDTF">2017-01-25T06:52:35Z</dcterms:modified>
</cp:coreProperties>
</file>